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lexandria"/>
      <p:regular r:id="rId17"/>
    </p:embeddedFont>
    <p:embeddedFont>
      <p:font typeface="Alexandria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aibhavsingh167/E.D.A.-Heart-Disease" TargetMode="External"/><Relationship Id="rId1" Type="http://schemas.openxmlformats.org/officeDocument/2006/relationships/image" Target="../media/image-1-1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0187" y="607933"/>
            <a:ext cx="7596426" cy="2860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500"/>
              </a:lnSpc>
              <a:buNone/>
            </a:pPr>
            <a:r>
              <a:rPr lang="en-US" sz="6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Exploratory Data Analysis on Heart Disease Dataset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6260187" y="3799880"/>
            <a:ext cx="7596426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presentation will explore key insights and patterns within a heart disease dataset, uncovering factors that influence the development and prevalence of this critical health condition.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60187" y="5109805"/>
            <a:ext cx="7596426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Made By- Vaibhav Singh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60187" y="5712262"/>
            <a:ext cx="7596426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C.S.I.T.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60187" y="6314718"/>
            <a:ext cx="7596426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Roll No.- 2300290110201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260187" y="6917174"/>
            <a:ext cx="7596426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Github Link- </a:t>
            </a:r>
            <a:pPr indent="0" marL="0">
              <a:lnSpc>
                <a:spcPts val="2750"/>
              </a:lnSpc>
              <a:buNone/>
            </a:pPr>
            <a:r>
              <a:rPr lang="en-US" sz="1700" u="sng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https://github.com/Vaibhavsingh167/E.D.A.-Heart-Disease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27847"/>
            <a:ext cx="115129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Concluding Remarks and 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5123" y="5116949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031938"/>
            <a:ext cx="34234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Comprehensive Analysis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522357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exploratory data analysis has uncovered significant insights into the factors influencing heart disease development.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72576" y="5116949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031938"/>
            <a:ext cx="32040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Targeted Interventions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522357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findings can guide the implementation of tailored prevention and treatment strategies to improve patient outcomes.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95034" y="5116949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Ongoing Research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522357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Continued exploration and analysis of heart disease data will be crucial for advancing our understanding and addressing this critical public health issue.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73" y="2195751"/>
            <a:ext cx="4925854" cy="38379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70784" y="617696"/>
            <a:ext cx="7575233" cy="2100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Introduction to Heart Disease and Exploratory Data Analysis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6270784" y="3306842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6459855" y="3390781"/>
            <a:ext cx="126087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3"/>
          <p:cNvSpPr/>
          <p:nvPr/>
        </p:nvSpPr>
        <p:spPr>
          <a:xfrm>
            <a:off x="6999089" y="3306842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Understanding Heart Disease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999089" y="4141589"/>
            <a:ext cx="2947273" cy="1792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Heart disease is a leading cause of mortality worldwide, impacting individuals of all ages and backgrounds.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0438" y="3306842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324148" y="3390781"/>
            <a:ext cx="196691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00" dirty="0"/>
          </a:p>
        </p:txBody>
      </p:sp>
      <p:sp>
        <p:nvSpPr>
          <p:cNvPr id="11" name="Text 7"/>
          <p:cNvSpPr/>
          <p:nvPr/>
        </p:nvSpPr>
        <p:spPr>
          <a:xfrm>
            <a:off x="10898743" y="3306842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Exploratory Data Analysis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898743" y="4141589"/>
            <a:ext cx="2947273" cy="1792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EDA helps uncover hidden patterns, identify key risk factors, and inform prevention and treatment strategies.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70784" y="6410206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423898" y="6494145"/>
            <a:ext cx="198001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00" dirty="0"/>
          </a:p>
        </p:txBody>
      </p:sp>
      <p:sp>
        <p:nvSpPr>
          <p:cNvPr id="15" name="Text 11"/>
          <p:cNvSpPr/>
          <p:nvPr/>
        </p:nvSpPr>
        <p:spPr>
          <a:xfrm>
            <a:off x="6999089" y="6410206"/>
            <a:ext cx="3410903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Leveraging Data Insights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6999089" y="6894790"/>
            <a:ext cx="6846927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By analyzing this heart disease dataset, we can gain valuable insights to improve patient outcomes.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6632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Understanding the Heart Disease Dataset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Overview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dataset includes information on patient demographics, medical history, and diagnostic test results.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Variables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Key factors include age, sex, cholesterol levels, blood pressure, and presence of heart disease.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Quality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dataset has been carefully curated to ensure accuracy and completeness for reliable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58139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4433" y="225743"/>
            <a:ext cx="2741533" cy="180665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2222" y="3044547"/>
            <a:ext cx="9627751" cy="564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Visualizing the Age Distribution of Patients</a:t>
            </a:r>
            <a:endParaRPr lang="en-US" sz="3550" dirty="0"/>
          </a:p>
        </p:txBody>
      </p:sp>
      <p:sp>
        <p:nvSpPr>
          <p:cNvPr id="5" name="Shape 1"/>
          <p:cNvSpPr/>
          <p:nvPr/>
        </p:nvSpPr>
        <p:spPr>
          <a:xfrm>
            <a:off x="632222" y="5661541"/>
            <a:ext cx="13365956" cy="22860"/>
          </a:xfrm>
          <a:prstGeom prst="roundRect">
            <a:avLst>
              <a:gd name="adj" fmla="val 331920"/>
            </a:avLst>
          </a:prstGeom>
          <a:solidFill>
            <a:srgbClr val="B8C3DF"/>
          </a:solidFill>
          <a:ln/>
        </p:spPr>
      </p:sp>
      <p:sp>
        <p:nvSpPr>
          <p:cNvPr id="6" name="Shape 2"/>
          <p:cNvSpPr/>
          <p:nvPr/>
        </p:nvSpPr>
        <p:spPr>
          <a:xfrm>
            <a:off x="3917037" y="5029319"/>
            <a:ext cx="22860" cy="632222"/>
          </a:xfrm>
          <a:prstGeom prst="roundRect">
            <a:avLst>
              <a:gd name="adj" fmla="val 331920"/>
            </a:avLst>
          </a:prstGeom>
          <a:solidFill>
            <a:srgbClr val="B8C3DF"/>
          </a:solidFill>
          <a:ln/>
        </p:spPr>
      </p:sp>
      <p:sp>
        <p:nvSpPr>
          <p:cNvPr id="7" name="Shape 3"/>
          <p:cNvSpPr/>
          <p:nvPr/>
        </p:nvSpPr>
        <p:spPr>
          <a:xfrm>
            <a:off x="3725228" y="5458301"/>
            <a:ext cx="406479" cy="406479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3877627" y="5526048"/>
            <a:ext cx="101679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2799397" y="3880009"/>
            <a:ext cx="2258139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Young Patients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812840" y="4270653"/>
            <a:ext cx="6231374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dataset includes a significant number of heart disease cases among younger individuals, emphasizing the importance of early prevention.</a:t>
            </a:r>
            <a:endParaRPr lang="en-US" sz="1400" dirty="0"/>
          </a:p>
        </p:txBody>
      </p:sp>
      <p:sp>
        <p:nvSpPr>
          <p:cNvPr id="11" name="Shape 7"/>
          <p:cNvSpPr/>
          <p:nvPr/>
        </p:nvSpPr>
        <p:spPr>
          <a:xfrm>
            <a:off x="7303651" y="5661541"/>
            <a:ext cx="22860" cy="632222"/>
          </a:xfrm>
          <a:prstGeom prst="roundRect">
            <a:avLst>
              <a:gd name="adj" fmla="val 331920"/>
            </a:avLst>
          </a:prstGeom>
          <a:solidFill>
            <a:srgbClr val="B8C3DF"/>
          </a:solidFill>
          <a:ln/>
        </p:spPr>
      </p:sp>
      <p:sp>
        <p:nvSpPr>
          <p:cNvPr id="12" name="Shape 8"/>
          <p:cNvSpPr/>
          <p:nvPr/>
        </p:nvSpPr>
        <p:spPr>
          <a:xfrm>
            <a:off x="7111841" y="5458301"/>
            <a:ext cx="406479" cy="406479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7235785" y="5526048"/>
            <a:ext cx="158472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0"/>
          <p:cNvSpPr/>
          <p:nvPr/>
        </p:nvSpPr>
        <p:spPr>
          <a:xfrm>
            <a:off x="6109335" y="6474500"/>
            <a:ext cx="2411611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Middle-aged Patients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4199453" y="6865144"/>
            <a:ext cx="6231374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majority of heart disease cases occur in middle-aged adults, highlighting the need for targeted interventions in this demographic.</a:t>
            </a:r>
            <a:endParaRPr lang="en-US" sz="1400" dirty="0"/>
          </a:p>
        </p:txBody>
      </p:sp>
      <p:sp>
        <p:nvSpPr>
          <p:cNvPr id="16" name="Shape 12"/>
          <p:cNvSpPr/>
          <p:nvPr/>
        </p:nvSpPr>
        <p:spPr>
          <a:xfrm>
            <a:off x="10690384" y="5029319"/>
            <a:ext cx="22860" cy="632222"/>
          </a:xfrm>
          <a:prstGeom prst="roundRect">
            <a:avLst>
              <a:gd name="adj" fmla="val 331920"/>
            </a:avLst>
          </a:prstGeom>
          <a:solidFill>
            <a:srgbClr val="B8C3DF"/>
          </a:solidFill>
          <a:ln/>
        </p:spPr>
      </p:sp>
      <p:sp>
        <p:nvSpPr>
          <p:cNvPr id="17" name="Shape 13"/>
          <p:cNvSpPr/>
          <p:nvPr/>
        </p:nvSpPr>
        <p:spPr>
          <a:xfrm>
            <a:off x="10498574" y="5458301"/>
            <a:ext cx="406479" cy="406479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10622042" y="5526048"/>
            <a:ext cx="159544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5"/>
          <p:cNvSpPr/>
          <p:nvPr/>
        </p:nvSpPr>
        <p:spPr>
          <a:xfrm>
            <a:off x="9572744" y="3880009"/>
            <a:ext cx="2258139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Elderly Patients</a:t>
            </a:r>
            <a:endParaRPr lang="en-US" sz="1750" dirty="0"/>
          </a:p>
        </p:txBody>
      </p:sp>
      <p:sp>
        <p:nvSpPr>
          <p:cNvPr id="20" name="Text 16"/>
          <p:cNvSpPr/>
          <p:nvPr/>
        </p:nvSpPr>
        <p:spPr>
          <a:xfrm>
            <a:off x="7586067" y="4270653"/>
            <a:ext cx="6231493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incidence of heart disease increases sharply in older age groups, reinforcing the need for specialized geriatric care.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7836" y="2475190"/>
            <a:ext cx="5058608" cy="32791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98884" y="1004054"/>
            <a:ext cx="7946231" cy="1069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Analyze chest pain types with respect to heart disease</a:t>
            </a:r>
            <a:endParaRPr lang="en-US" sz="3350" dirty="0"/>
          </a:p>
        </p:txBody>
      </p:sp>
      <p:sp>
        <p:nvSpPr>
          <p:cNvPr id="5" name="Shape 1"/>
          <p:cNvSpPr/>
          <p:nvPr/>
        </p:nvSpPr>
        <p:spPr>
          <a:xfrm>
            <a:off x="598884" y="2330053"/>
            <a:ext cx="3887629" cy="2495788"/>
          </a:xfrm>
          <a:prstGeom prst="roundRect">
            <a:avLst>
              <a:gd name="adj" fmla="val 2880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777597" y="2508766"/>
            <a:ext cx="3530203" cy="2138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Overview of Chest Pain Types</a:t>
            </a:r>
            <a:pPr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
</a:t>
            </a:r>
            <a:pPr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Chest pain, categorized as typical angina, atypical angina, non-anginal pain, and asymptomatic, helps indicate heart disease likelihood, with each type offering diagnostic insights.</a:t>
            </a:r>
            <a:endParaRPr lang="en-US" sz="1650" dirty="0"/>
          </a:p>
        </p:txBody>
      </p:sp>
      <p:sp>
        <p:nvSpPr>
          <p:cNvPr id="7" name="Shape 3"/>
          <p:cNvSpPr/>
          <p:nvPr/>
        </p:nvSpPr>
        <p:spPr>
          <a:xfrm>
            <a:off x="4657606" y="2330053"/>
            <a:ext cx="3887629" cy="2495788"/>
          </a:xfrm>
          <a:prstGeom prst="roundRect">
            <a:avLst>
              <a:gd name="adj" fmla="val 2880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4836319" y="2508766"/>
            <a:ext cx="3530203" cy="1871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Distribution of Chest Pain Types</a:t>
            </a:r>
            <a:pPr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
</a:t>
            </a:r>
            <a:pPr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Typical angina is more frequent in heart disease patients, while asymptomatic cases are common in non-disease individuals, aiding in identifying at-risk patients.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598884" y="4996934"/>
            <a:ext cx="3887629" cy="2228493"/>
          </a:xfrm>
          <a:prstGeom prst="roundRect">
            <a:avLst>
              <a:gd name="adj" fmla="val 3225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77597" y="5175647"/>
            <a:ext cx="3530203" cy="1871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Insights from Visualization</a:t>
            </a:r>
            <a:pPr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
</a:t>
            </a:r>
            <a:pPr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Visualizing chest pain types reveals typical angina's strong link to heart disease, while atypical and non-anginal pain occur in both disease and non-disease groups.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4657606" y="4996934"/>
            <a:ext cx="3887629" cy="2228493"/>
          </a:xfrm>
          <a:prstGeom prst="roundRect">
            <a:avLst>
              <a:gd name="adj" fmla="val 3225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4836319" y="5175647"/>
            <a:ext cx="3530203" cy="1871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Diagnostic Value</a:t>
            </a:r>
            <a:pPr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
</a:t>
            </a:r>
            <a:pPr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Chest pain types, especially typical angina, provide valuable risk indicators, helping prioritize patients for heart disease testing and guiding broader assessments when necessary.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41" y="2498646"/>
            <a:ext cx="4988600" cy="323230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83154" y="547568"/>
            <a:ext cx="7750493" cy="1866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Examining the Impact of Cholesterol Levels on Heart Disease</a:t>
            </a:r>
            <a:endParaRPr lang="en-US" sz="390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154" y="2712482"/>
            <a:ext cx="995363" cy="1592699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477125" y="2911554"/>
            <a:ext cx="2537817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Elevated Cholesterol</a:t>
            </a:r>
            <a:endParaRPr lang="en-US" sz="1950" dirty="0"/>
          </a:p>
        </p:txBody>
      </p:sp>
      <p:sp>
        <p:nvSpPr>
          <p:cNvPr id="7" name="Text 2"/>
          <p:cNvSpPr/>
          <p:nvPr/>
        </p:nvSpPr>
        <p:spPr>
          <a:xfrm>
            <a:off x="7477125" y="3341965"/>
            <a:ext cx="6456521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data demonstrates a strong positive correlation between high cholesterol levels and an increased likelihood of heart disease.</a:t>
            </a:r>
            <a:endParaRPr lang="en-US" sz="15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3154" y="4305181"/>
            <a:ext cx="995363" cy="159269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477125" y="4504253"/>
            <a:ext cx="2492693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Optimal Cholesterol</a:t>
            </a:r>
            <a:endParaRPr lang="en-US" sz="1950" dirty="0"/>
          </a:p>
        </p:txBody>
      </p:sp>
      <p:sp>
        <p:nvSpPr>
          <p:cNvPr id="10" name="Text 4"/>
          <p:cNvSpPr/>
          <p:nvPr/>
        </p:nvSpPr>
        <p:spPr>
          <a:xfrm>
            <a:off x="7477125" y="4934664"/>
            <a:ext cx="6456521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Maintaining cholesterol within the recommended range is crucial for heart health, as shown by the significantly lower disease rates.</a:t>
            </a:r>
            <a:endParaRPr lang="en-US" sz="15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3154" y="5897880"/>
            <a:ext cx="995363" cy="1784033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477125" y="6096953"/>
            <a:ext cx="2812375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Targeted Interventions</a:t>
            </a:r>
            <a:endParaRPr lang="en-US" sz="1950" dirty="0"/>
          </a:p>
        </p:txBody>
      </p:sp>
      <p:sp>
        <p:nvSpPr>
          <p:cNvPr id="13" name="Text 6"/>
          <p:cNvSpPr/>
          <p:nvPr/>
        </p:nvSpPr>
        <p:spPr>
          <a:xfrm>
            <a:off x="7477125" y="6527363"/>
            <a:ext cx="6456521" cy="955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insights can guide healthcare providers in developing personalized cholesterol management strategies to reduce heart disease risk.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184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068" y="3349347"/>
            <a:ext cx="13164264" cy="1308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Investigating the Role of Physical Activity in Heart Health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68" y="4972526"/>
            <a:ext cx="523637" cy="52363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3068" y="5705594"/>
            <a:ext cx="2888694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Cardiovascular Fitness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33068" y="6158389"/>
            <a:ext cx="3055382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Regular physical activity strengthens the heart muscle and improves overall cardiovascular function.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656" y="4972526"/>
            <a:ext cx="523637" cy="52363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02656" y="5705594"/>
            <a:ext cx="261842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Muscle Strength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102656" y="6158389"/>
            <a:ext cx="3055382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Resistance training helps maintain muscle mass and bone density, which are crucial for heart health.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2243" y="4972526"/>
            <a:ext cx="523637" cy="52363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2243" y="5705594"/>
            <a:ext cx="261842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Stress Management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72243" y="6158389"/>
            <a:ext cx="3055382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Exercise can effectively reduce stress levels, a known risk factor for the development of heart disease.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1831" y="4972526"/>
            <a:ext cx="523637" cy="52363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41831" y="5705594"/>
            <a:ext cx="261842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Healthy Lifestyle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841831" y="6158389"/>
            <a:ext cx="3055501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Physical activity often goes hand-in-hand with a balanced diet, further enhancing heart-protective benefits.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71" y="2492693"/>
            <a:ext cx="4955738" cy="324409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29350" y="750451"/>
            <a:ext cx="7658100" cy="1989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Comparing Risk Factors Between Patients with and without Heart Disease</a:t>
            </a:r>
            <a:endParaRPr lang="en-US" sz="4150" dirty="0"/>
          </a:p>
        </p:txBody>
      </p:sp>
      <p:sp>
        <p:nvSpPr>
          <p:cNvPr id="5" name="Shape 1"/>
          <p:cNvSpPr/>
          <p:nvPr/>
        </p:nvSpPr>
        <p:spPr>
          <a:xfrm>
            <a:off x="6229350" y="3058716"/>
            <a:ext cx="7658100" cy="4420314"/>
          </a:xfrm>
          <a:prstGeom prst="roundRect">
            <a:avLst>
              <a:gd name="adj" fmla="val 201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6236970" y="3066336"/>
            <a:ext cx="7642027" cy="94892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6450211" y="3201233"/>
            <a:ext cx="211883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Risk Factor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9001006" y="3201233"/>
            <a:ext cx="2115026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Heart Disease Patients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11547991" y="3201233"/>
            <a:ext cx="2118836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Non-Heart Disease Patients</a:t>
            </a:r>
            <a:endParaRPr lang="en-US" sz="1650" dirty="0"/>
          </a:p>
        </p:txBody>
      </p:sp>
      <p:sp>
        <p:nvSpPr>
          <p:cNvPr id="10" name="Shape 6"/>
          <p:cNvSpPr/>
          <p:nvPr/>
        </p:nvSpPr>
        <p:spPr>
          <a:xfrm>
            <a:off x="6236970" y="4015264"/>
            <a:ext cx="7642027" cy="60936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6450211" y="4150162"/>
            <a:ext cx="211883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Age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9001006" y="4150162"/>
            <a:ext cx="211502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Higher average age</a:t>
            </a:r>
            <a:endParaRPr lang="en-US" sz="1650" dirty="0"/>
          </a:p>
        </p:txBody>
      </p:sp>
      <p:sp>
        <p:nvSpPr>
          <p:cNvPr id="13" name="Text 9"/>
          <p:cNvSpPr/>
          <p:nvPr/>
        </p:nvSpPr>
        <p:spPr>
          <a:xfrm>
            <a:off x="11547991" y="4150162"/>
            <a:ext cx="211883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Lower average age</a:t>
            </a:r>
            <a:endParaRPr lang="en-US" sz="1650" dirty="0"/>
          </a:p>
        </p:txBody>
      </p:sp>
      <p:sp>
        <p:nvSpPr>
          <p:cNvPr id="14" name="Shape 10"/>
          <p:cNvSpPr/>
          <p:nvPr/>
        </p:nvSpPr>
        <p:spPr>
          <a:xfrm>
            <a:off x="6236970" y="4624626"/>
            <a:ext cx="7642027" cy="94892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6450211" y="4759523"/>
            <a:ext cx="211883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Smoking Status</a:t>
            </a:r>
            <a:endParaRPr lang="en-US" sz="1650" dirty="0"/>
          </a:p>
        </p:txBody>
      </p:sp>
      <p:sp>
        <p:nvSpPr>
          <p:cNvPr id="16" name="Text 12"/>
          <p:cNvSpPr/>
          <p:nvPr/>
        </p:nvSpPr>
        <p:spPr>
          <a:xfrm>
            <a:off x="9001006" y="4759523"/>
            <a:ext cx="2115026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Higher rate of smoking</a:t>
            </a:r>
            <a:endParaRPr lang="en-US" sz="1650" dirty="0"/>
          </a:p>
        </p:txBody>
      </p:sp>
      <p:sp>
        <p:nvSpPr>
          <p:cNvPr id="17" name="Text 13"/>
          <p:cNvSpPr/>
          <p:nvPr/>
        </p:nvSpPr>
        <p:spPr>
          <a:xfrm>
            <a:off x="11547991" y="4759523"/>
            <a:ext cx="2118836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Lower rate of smoking</a:t>
            </a:r>
            <a:endParaRPr lang="en-US" sz="1650" dirty="0"/>
          </a:p>
        </p:txBody>
      </p:sp>
      <p:sp>
        <p:nvSpPr>
          <p:cNvPr id="18" name="Shape 14"/>
          <p:cNvSpPr/>
          <p:nvPr/>
        </p:nvSpPr>
        <p:spPr>
          <a:xfrm>
            <a:off x="6236970" y="5573554"/>
            <a:ext cx="7642027" cy="94892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6450211" y="5708452"/>
            <a:ext cx="211883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Cholesterol Levels</a:t>
            </a:r>
            <a:endParaRPr lang="en-US" sz="1650" dirty="0"/>
          </a:p>
        </p:txBody>
      </p:sp>
      <p:sp>
        <p:nvSpPr>
          <p:cNvPr id="20" name="Text 16"/>
          <p:cNvSpPr/>
          <p:nvPr/>
        </p:nvSpPr>
        <p:spPr>
          <a:xfrm>
            <a:off x="9001006" y="5708452"/>
            <a:ext cx="2115026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Elevated cholesterol levels</a:t>
            </a:r>
            <a:endParaRPr lang="en-US" sz="1650" dirty="0"/>
          </a:p>
        </p:txBody>
      </p:sp>
      <p:sp>
        <p:nvSpPr>
          <p:cNvPr id="21" name="Text 17"/>
          <p:cNvSpPr/>
          <p:nvPr/>
        </p:nvSpPr>
        <p:spPr>
          <a:xfrm>
            <a:off x="11547991" y="5708452"/>
            <a:ext cx="2118836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Optimal cholesterol levels</a:t>
            </a:r>
            <a:endParaRPr lang="en-US" sz="1650" dirty="0"/>
          </a:p>
        </p:txBody>
      </p:sp>
      <p:sp>
        <p:nvSpPr>
          <p:cNvPr id="22" name="Shape 18"/>
          <p:cNvSpPr/>
          <p:nvPr/>
        </p:nvSpPr>
        <p:spPr>
          <a:xfrm>
            <a:off x="6236970" y="6522482"/>
            <a:ext cx="7642027" cy="94892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19"/>
          <p:cNvSpPr/>
          <p:nvPr/>
        </p:nvSpPr>
        <p:spPr>
          <a:xfrm>
            <a:off x="6450211" y="6657380"/>
            <a:ext cx="211883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Physical Activity</a:t>
            </a:r>
            <a:endParaRPr lang="en-US" sz="1650" dirty="0"/>
          </a:p>
        </p:txBody>
      </p:sp>
      <p:sp>
        <p:nvSpPr>
          <p:cNvPr id="24" name="Text 20"/>
          <p:cNvSpPr/>
          <p:nvPr/>
        </p:nvSpPr>
        <p:spPr>
          <a:xfrm>
            <a:off x="9001006" y="6657380"/>
            <a:ext cx="2115026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Lower levels of physical activity</a:t>
            </a:r>
            <a:endParaRPr lang="en-US" sz="1650" dirty="0"/>
          </a:p>
        </p:txBody>
      </p:sp>
      <p:sp>
        <p:nvSpPr>
          <p:cNvPr id="25" name="Text 21"/>
          <p:cNvSpPr/>
          <p:nvPr/>
        </p:nvSpPr>
        <p:spPr>
          <a:xfrm>
            <a:off x="11547991" y="6657380"/>
            <a:ext cx="2118836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Higher levels of physical activity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Identifying Patterns and Insights through Interactive Dashboards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Exploration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Interactive dashboards allow users to easily explore the dataset, filter by various criteria, and uncover hidden trends.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32223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Visualization Flexibility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tools provide a wide range of visualization options to present data in the most insightful and compelling way.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37243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Informed Decision Making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insights gained from these dashboards can inform healthcare policies, treatment strategies, and prevention programs.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2024-11-07T18:09:48Z</dcterms:created>
  <dcterms:modified xsi:type="dcterms:W3CDTF">2024-11-07T18:09:48Z</dcterms:modified>
</cp:coreProperties>
</file>